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85" r:id="rId2"/>
    <p:sldId id="258" r:id="rId3"/>
    <p:sldId id="259" r:id="rId4"/>
    <p:sldId id="260" r:id="rId5"/>
    <p:sldId id="265" r:id="rId6"/>
    <p:sldId id="274" r:id="rId7"/>
    <p:sldId id="262" r:id="rId8"/>
    <p:sldId id="280" r:id="rId9"/>
    <p:sldId id="281" r:id="rId10"/>
    <p:sldId id="282" r:id="rId11"/>
    <p:sldId id="283" r:id="rId12"/>
    <p:sldId id="277" r:id="rId13"/>
    <p:sldId id="286" r:id="rId14"/>
    <p:sldId id="279" r:id="rId15"/>
    <p:sldId id="28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357"/>
    <a:srgbClr val="FFFFFF"/>
    <a:srgbClr val="FF8333"/>
    <a:srgbClr val="00CDC5"/>
    <a:srgbClr val="E7B768"/>
    <a:srgbClr val="FF3102"/>
    <a:srgbClr val="FFA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401C8-1029-41C1-9F10-E556F3DE9078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F8756-BDC0-4304-A526-10558237F7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CE651A-0F9A-4192-9647-AB98BD34500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id-id/dotnet/csharp/methods" TargetMode="External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cii.co.uk/art/checkers" TargetMode="External"/><Relationship Id="rId5" Type="http://schemas.openxmlformats.org/officeDocument/2006/relationships/hyperlink" Target="https://www.w3schools.com/cs/cs_methods.php" TargetMode="External"/><Relationship Id="rId4" Type="http://schemas.openxmlformats.org/officeDocument/2006/relationships/hyperlink" Target="https://www.w3schools.com/cs/cs_arrays.ph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metin, küçük resim, 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037C0C5A-42C8-4773-B51C-62480917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3ADDC88E-B3D1-4DD6-9B48-CFB27CAED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" y="4526691"/>
            <a:ext cx="2331308" cy="233130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0153C86-7AF0-4AD3-BB00-080EF493F8DF}"/>
              </a:ext>
            </a:extLst>
          </p:cNvPr>
          <p:cNvSpPr txBox="1"/>
          <p:nvPr/>
        </p:nvSpPr>
        <p:spPr>
          <a:xfrm>
            <a:off x="3273479" y="658443"/>
            <a:ext cx="5330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dirty="0">
                <a:solidFill>
                  <a:srgbClr val="FF3102"/>
                </a:solidFill>
              </a:rPr>
              <a:t>CENG CHECKERS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AF8FFBA-C084-4A5E-B151-F0909416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65" y="0"/>
            <a:ext cx="2380735" cy="238073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2619681-9697-465F-BE40-99D23FB2AC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1" y="2786823"/>
            <a:ext cx="1739867" cy="173986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A842D66-3F69-400F-ADCF-E13AF8D1B885}"/>
              </a:ext>
            </a:extLst>
          </p:cNvPr>
          <p:cNvSpPr txBox="1"/>
          <p:nvPr/>
        </p:nvSpPr>
        <p:spPr>
          <a:xfrm>
            <a:off x="3840202" y="4364266"/>
            <a:ext cx="54097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rgbClr val="FF8333"/>
                </a:solidFill>
              </a:rPr>
              <a:t>By</a:t>
            </a:r>
            <a:r>
              <a:rPr lang="tr-TR" sz="2800" dirty="0">
                <a:solidFill>
                  <a:srgbClr val="FF8333"/>
                </a:solidFill>
              </a:rPr>
              <a:t>: </a:t>
            </a:r>
          </a:p>
          <a:p>
            <a:r>
              <a:rPr lang="tr-TR" sz="2800" dirty="0">
                <a:solidFill>
                  <a:srgbClr val="FF8333"/>
                </a:solidFill>
              </a:rPr>
              <a:t>Sefa Çelik 2020510078</a:t>
            </a:r>
          </a:p>
          <a:p>
            <a:r>
              <a:rPr lang="tr-TR" sz="2800" dirty="0">
                <a:solidFill>
                  <a:srgbClr val="FF8333"/>
                </a:solidFill>
              </a:rPr>
              <a:t>Esma Beydili 2020510018</a:t>
            </a:r>
          </a:p>
          <a:p>
            <a:r>
              <a:rPr lang="tr-TR" sz="2800" dirty="0">
                <a:solidFill>
                  <a:srgbClr val="FF8333"/>
                </a:solidFill>
              </a:rPr>
              <a:t>Mustafa İzzet Yumuşak 2020510075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7C8E52F-6FA5-4D0D-8AF8-2F26669C53FF}"/>
              </a:ext>
            </a:extLst>
          </p:cNvPr>
          <p:cNvSpPr/>
          <p:nvPr/>
        </p:nvSpPr>
        <p:spPr>
          <a:xfrm>
            <a:off x="4168346" y="3270422"/>
            <a:ext cx="3723503" cy="6260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049D5B0-CD8A-4397-AF6C-49139014338C}"/>
              </a:ext>
            </a:extLst>
          </p:cNvPr>
          <p:cNvSpPr txBox="1"/>
          <p:nvPr/>
        </p:nvSpPr>
        <p:spPr>
          <a:xfrm>
            <a:off x="3901066" y="3284082"/>
            <a:ext cx="5775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>
                <a:solidFill>
                  <a:srgbClr val="FF8333"/>
                </a:solidFill>
              </a:rPr>
              <a:t>CME 1251 Project </a:t>
            </a:r>
            <a:r>
              <a:rPr lang="tr-TR" sz="3200" dirty="0" err="1">
                <a:solidFill>
                  <a:srgbClr val="FF8333"/>
                </a:solidFill>
              </a:rPr>
              <a:t>Based</a:t>
            </a:r>
            <a:r>
              <a:rPr lang="tr-TR" sz="3200" dirty="0">
                <a:solidFill>
                  <a:srgbClr val="FF8333"/>
                </a:solidFill>
              </a:rPr>
              <a:t> Learning</a:t>
            </a:r>
          </a:p>
        </p:txBody>
      </p:sp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3F6E18B2-E200-4B64-B9B1-8EE4F742042E}"/>
              </a:ext>
            </a:extLst>
          </p:cNvPr>
          <p:cNvCxnSpPr>
            <a:cxnSpLocks/>
          </p:cNvCxnSpPr>
          <p:nvPr/>
        </p:nvCxnSpPr>
        <p:spPr>
          <a:xfrm>
            <a:off x="3901066" y="3864555"/>
            <a:ext cx="57757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57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545329"/>
            <a:ext cx="5710846" cy="1558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 - 3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BCA62FCB-E883-4D41-B8CA-D90CF8864424}"/>
              </a:ext>
            </a:extLst>
          </p:cNvPr>
          <p:cNvCxnSpPr>
            <a:cxnSpLocks/>
          </p:cNvCxnSpPr>
          <p:nvPr/>
        </p:nvCxnSpPr>
        <p:spPr>
          <a:xfrm>
            <a:off x="1055714" y="2263365"/>
            <a:ext cx="5523111" cy="0"/>
          </a:xfrm>
          <a:prstGeom prst="line">
            <a:avLst/>
          </a:prstGeom>
          <a:ln w="50800">
            <a:solidFill>
              <a:srgbClr val="9B835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BD490B07-4E8C-4A60-8649-CEDBFAC8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03" y="833700"/>
            <a:ext cx="3404011" cy="522635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5FE964-A77B-4959-8970-BC952D7CEFCD}"/>
              </a:ext>
            </a:extLst>
          </p:cNvPr>
          <p:cNvSpPr txBox="1"/>
          <p:nvPr/>
        </p:nvSpPr>
        <p:spPr>
          <a:xfrm>
            <a:off x="1106599" y="3139475"/>
            <a:ext cx="563433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/>
              <a:t>   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provided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pieces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0B54291-518A-49A2-BF9F-4B6CC9A6C4D9}"/>
              </a:ext>
            </a:extLst>
          </p:cNvPr>
          <p:cNvSpPr txBox="1"/>
          <p:nvPr/>
        </p:nvSpPr>
        <p:spPr>
          <a:xfrm>
            <a:off x="1178848" y="4019844"/>
            <a:ext cx="58148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/>
              <a:t>   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played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moved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provided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movable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.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37B9386E-BD5A-45FE-94AC-F40E428DEAB4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F99D8D2-4B46-4AB8-80E5-895076881C9E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35784CEA-EBFC-49D0-BD9D-8F75741993CC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AC4A5720-429B-49B6-B744-5E399C5AF00C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200DF207-86DE-45E5-BF0B-3D1DCEB9FE27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9F9CAAB5-32E9-4E71-8D19-C4087ECA16E4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30725A9E-7870-4212-954A-0317C7D4FBA4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B1F2815A-DA1A-4F33-80FF-887078A58C88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70166C2C-959C-418A-A885-40DEC165589C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C7C57296-18BD-4C80-B002-C288E39EE6E9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D415D72B-B59D-4F26-8C4B-8DCAEFAE66DB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C33356B6-4737-4950-89C2-5C976B41EA59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D1F134EF-45A9-4585-A626-0C059B0981B2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372624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545329"/>
            <a:ext cx="5710846" cy="1558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 - 4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03AFF058-3C25-41F2-A966-709C87B1EBAB}"/>
              </a:ext>
            </a:extLst>
          </p:cNvPr>
          <p:cNvCxnSpPr>
            <a:cxnSpLocks/>
          </p:cNvCxnSpPr>
          <p:nvPr/>
        </p:nvCxnSpPr>
        <p:spPr>
          <a:xfrm>
            <a:off x="1055714" y="2263365"/>
            <a:ext cx="5523111" cy="0"/>
          </a:xfrm>
          <a:prstGeom prst="line">
            <a:avLst/>
          </a:prstGeom>
          <a:ln w="50800">
            <a:solidFill>
              <a:srgbClr val="9B835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6AEF18CE-D593-42AC-820D-202640E0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12" y="2508733"/>
            <a:ext cx="4937760" cy="327179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175540-1635-4A80-8BD6-53D79708BFA9}"/>
              </a:ext>
            </a:extLst>
          </p:cNvPr>
          <p:cNvSpPr txBox="1"/>
          <p:nvPr/>
        </p:nvSpPr>
        <p:spPr>
          <a:xfrm>
            <a:off x="1055714" y="2796545"/>
            <a:ext cx="527911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/>
              <a:t>    </a:t>
            </a:r>
            <a:r>
              <a:rPr lang="tr-TR" sz="2000" dirty="0" err="1"/>
              <a:t>Winner</a:t>
            </a:r>
            <a:r>
              <a:rPr lang="tr-TR" sz="2000" dirty="0"/>
              <a:t> </a:t>
            </a:r>
            <a:r>
              <a:rPr lang="tr-TR" sz="2000" dirty="0" err="1"/>
              <a:t>functions</a:t>
            </a:r>
            <a:r>
              <a:rPr lang="tr-TR" sz="2000" dirty="0"/>
              <a:t> </a:t>
            </a:r>
            <a:r>
              <a:rPr lang="tr-TR" sz="2000" dirty="0" err="1"/>
              <a:t>scans</a:t>
            </a:r>
            <a:r>
              <a:rPr lang="tr-TR" sz="2000" dirty="0"/>
              <a:t> </a:t>
            </a:r>
            <a:r>
              <a:rPr lang="tr-TR" sz="2000" dirty="0" err="1"/>
              <a:t>elements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array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position</a:t>
            </a:r>
            <a:r>
              <a:rPr lang="tr-TR" sz="2000" dirty="0"/>
              <a:t>,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calculates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elements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certain</a:t>
            </a:r>
            <a:r>
              <a:rPr lang="tr-TR" sz="2000" dirty="0"/>
              <a:t> </a:t>
            </a:r>
            <a:r>
              <a:rPr lang="tr-TR" sz="2000" dirty="0" err="1"/>
              <a:t>position</a:t>
            </a:r>
            <a:r>
              <a:rPr lang="tr-TR" sz="2000" dirty="0"/>
              <a:t>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7C2AA32-0D0A-4E31-9340-4E1E373AAA63}"/>
              </a:ext>
            </a:extLst>
          </p:cNvPr>
          <p:cNvSpPr txBox="1"/>
          <p:nvPr/>
        </p:nvSpPr>
        <p:spPr>
          <a:xfrm>
            <a:off x="1059097" y="4231431"/>
            <a:ext cx="527573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/>
              <a:t>   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elements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certain</a:t>
            </a:r>
            <a:r>
              <a:rPr lang="tr-TR" sz="2000" dirty="0"/>
              <a:t> </a:t>
            </a:r>
            <a:r>
              <a:rPr lang="tr-TR" sz="2000" dirty="0" err="1"/>
              <a:t>position</a:t>
            </a:r>
            <a:r>
              <a:rPr lang="tr-TR" sz="2000" dirty="0"/>
              <a:t> is 9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functions</a:t>
            </a:r>
            <a:r>
              <a:rPr lang="tr-TR" sz="2000" dirty="0"/>
              <a:t> </a:t>
            </a:r>
            <a:r>
              <a:rPr lang="tr-TR" sz="2000" dirty="0" err="1"/>
              <a:t>determines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winner</a:t>
            </a:r>
            <a:r>
              <a:rPr lang="tr-TR" sz="2000" dirty="0"/>
              <a:t>.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2833415-1A62-4BA1-8333-61FC1A9F4699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C11F453E-87CB-414A-AF03-DB986D5BCBEE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A556B60-5C91-4D63-BCEA-4415B0EE2E1B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066B6150-A88F-4908-8206-87BA94E9C27B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4CA5A243-76D6-4A84-B8EE-16232F936CCF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B6961F32-C7C6-4377-AD4C-407AA946F0E8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60B7EC95-5AEB-45EF-A1EC-05869E078D1D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7D3BEA82-3EE6-4767-A9B6-2C7F2DB9EBCA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54006DE9-E9B4-4D96-99C4-CB2F0051D36F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A8E1174B-D9BC-4A54-9F3D-4229B8A80DEB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8B85C349-CBC4-4156-B048-70FABC770108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F2C1AAD0-D47A-406A-8804-74CF657FFDE9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862FEA0-9A77-4267-8C3C-0440958C8EB1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61230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D432A91-D7A3-4B67-A280-B87119F2E5B1}"/>
              </a:ext>
            </a:extLst>
          </p:cNvPr>
          <p:cNvSpPr txBox="1"/>
          <p:nvPr/>
        </p:nvSpPr>
        <p:spPr>
          <a:xfrm>
            <a:off x="-514351" y="709162"/>
            <a:ext cx="7648575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tr-TR" sz="4000" b="1" cap="all" dirty="0" err="1">
                <a:solidFill>
                  <a:srgbClr val="9B83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conclusıon</a:t>
            </a:r>
            <a:endParaRPr lang="tr-TR" sz="4000" b="1" cap="all" dirty="0">
              <a:solidFill>
                <a:srgbClr val="9B835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65A2C985-9EF8-4FE5-9816-AF73F3A8C140}"/>
              </a:ext>
            </a:extLst>
          </p:cNvPr>
          <p:cNvCxnSpPr/>
          <p:nvPr/>
        </p:nvCxnSpPr>
        <p:spPr>
          <a:xfrm>
            <a:off x="1085850" y="1618711"/>
            <a:ext cx="4800599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Metin kutusu 3">
            <a:extLst>
              <a:ext uri="{FF2B5EF4-FFF2-40B4-BE49-F238E27FC236}">
                <a16:creationId xmlns:a16="http://schemas.microsoft.com/office/drawing/2014/main" id="{4EE81A01-0F14-4AB4-AF28-7EED5C0C14AE}"/>
              </a:ext>
            </a:extLst>
          </p:cNvPr>
          <p:cNvSpPr txBox="1"/>
          <p:nvPr/>
        </p:nvSpPr>
        <p:spPr>
          <a:xfrm>
            <a:off x="1367471" y="2000984"/>
            <a:ext cx="434002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800" dirty="0" err="1">
                <a:solidFill>
                  <a:srgbClr val="FF0000"/>
                </a:solidFill>
              </a:rPr>
              <a:t>Working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together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effectively</a:t>
            </a:r>
            <a:endParaRPr lang="tr-TR" sz="2800" dirty="0">
              <a:solidFill>
                <a:srgbClr val="FF0000"/>
              </a:solidFill>
            </a:endParaRPr>
          </a:p>
        </p:txBody>
      </p:sp>
      <p:pic>
        <p:nvPicPr>
          <p:cNvPr id="6" name="Resim 5" descr="metin, vektör grafikler, oyuncak içeren bir resim&#10;&#10;Açıklama otomatik olarak oluşturuldu">
            <a:extLst>
              <a:ext uri="{FF2B5EF4-FFF2-40B4-BE49-F238E27FC236}">
                <a16:creationId xmlns:a16="http://schemas.microsoft.com/office/drawing/2014/main" id="{38AD963E-57CF-452F-8104-BFD337A87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359" r="7423" b="12886"/>
          <a:stretch/>
        </p:blipFill>
        <p:spPr>
          <a:xfrm>
            <a:off x="1760311" y="2962016"/>
            <a:ext cx="3309642" cy="25475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B9159BA-74B4-4C7E-9E26-59AD9100F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94" y="3208232"/>
            <a:ext cx="4602668" cy="2301334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ED5D5D2-1E52-4AB3-B4B4-3A8FA3237F80}"/>
              </a:ext>
            </a:extLst>
          </p:cNvPr>
          <p:cNvSpPr txBox="1"/>
          <p:nvPr/>
        </p:nvSpPr>
        <p:spPr>
          <a:xfrm>
            <a:off x="6574103" y="2149615"/>
            <a:ext cx="457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</a:rPr>
              <a:t>C# </a:t>
            </a:r>
            <a:r>
              <a:rPr lang="tr-TR" sz="2800" dirty="0" err="1">
                <a:solidFill>
                  <a:srgbClr val="FF0000"/>
                </a:solidFill>
              </a:rPr>
              <a:t>Arrays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and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C#Functions</a:t>
            </a:r>
            <a:endParaRPr lang="tr-TR" sz="2800" dirty="0">
              <a:solidFill>
                <a:srgbClr val="FF0000"/>
              </a:solidFill>
            </a:endParaRP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14245CCD-1505-4A73-8200-40A359C2E2EC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3732A3C-9110-45AF-B86B-5CF3C9C48DCE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EDC94230-BDDC-4DB9-8D46-2F6B34A5CFB5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E8A34C08-FB5E-435F-B22D-B7C95A41AA05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2C9EA473-0A0C-4E21-9F04-AB36F6A761C3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4E7AC1BB-4BC7-480D-B95B-BFB659E4EABE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8BD63BB-2548-488D-BF56-E4099AA8E1E0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0645B2E6-9B96-4B07-B918-DAB7492ECB8A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8136ED93-04DD-4A39-9CA6-C7732CA26677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BF54ABF-5E23-431F-BE59-3560EA0EE52A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5FEAFCE1-6E49-4FCD-9E97-18A5554EA8B2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FA0A1157-8A8F-4693-BB40-39EA15160EDB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BFE1B671-689C-4A15-A088-EF33BAC000C7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27985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65A2C985-9EF8-4FE5-9816-AF73F3A8C140}"/>
              </a:ext>
            </a:extLst>
          </p:cNvPr>
          <p:cNvCxnSpPr/>
          <p:nvPr/>
        </p:nvCxnSpPr>
        <p:spPr>
          <a:xfrm>
            <a:off x="1085850" y="1618711"/>
            <a:ext cx="4800599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14245CCD-1505-4A73-8200-40A359C2E2EC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3732A3C-9110-45AF-B86B-5CF3C9C48DCE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EDC94230-BDDC-4DB9-8D46-2F6B34A5CFB5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E8A34C08-FB5E-435F-B22D-B7C95A41AA05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2C9EA473-0A0C-4E21-9F04-AB36F6A761C3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4E7AC1BB-4BC7-480D-B95B-BFB659E4EABE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8BD63BB-2548-488D-BF56-E4099AA8E1E0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0645B2E6-9B96-4B07-B918-DAB7492ECB8A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8136ED93-04DD-4A39-9CA6-C7732CA26677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BF54ABF-5E23-431F-BE59-3560EA0EE52A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5FEAFCE1-6E49-4FCD-9E97-18A5554EA8B2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FA0A1157-8A8F-4693-BB40-39EA15160EDB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BFE1B671-689C-4A15-A088-EF33BAC000C7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2022-01-06 23-46-10">
            <a:hlinkClick r:id="" action="ppaction://media"/>
            <a:extLst>
              <a:ext uri="{FF2B5EF4-FFF2-40B4-BE49-F238E27FC236}">
                <a16:creationId xmlns:a16="http://schemas.microsoft.com/office/drawing/2014/main" id="{2BE43728-8230-41DC-8170-978D437695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426"/>
                </p14:media>
              </p:ext>
            </p:extLst>
          </p:nvPr>
        </p:nvPicPr>
        <p:blipFill rotWithShape="1">
          <a:blip r:embed="rId4"/>
          <a:srcRect l="48" t="-127" r="-50" b="3810"/>
          <a:stretch/>
        </p:blipFill>
        <p:spPr>
          <a:xfrm>
            <a:off x="0" y="-18763"/>
            <a:ext cx="12237392" cy="68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97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B6633A53-0957-4978-B1EB-A46AF2AA4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6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0A87B5F-477D-46ED-93F6-84512D890C9A}"/>
              </a:ext>
            </a:extLst>
          </p:cNvPr>
          <p:cNvSpPr txBox="1"/>
          <p:nvPr/>
        </p:nvSpPr>
        <p:spPr>
          <a:xfrm>
            <a:off x="1495655" y="911182"/>
            <a:ext cx="397897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cap="all" dirty="0">
                <a:solidFill>
                  <a:srgbClr val="9B83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</a:p>
          <a:p>
            <a:endParaRPr lang="tr-TR" dirty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2BA9056C-E661-4175-9CBD-0A1BA6A8D15C}"/>
              </a:ext>
            </a:extLst>
          </p:cNvPr>
          <p:cNvCxnSpPr/>
          <p:nvPr/>
        </p:nvCxnSpPr>
        <p:spPr>
          <a:xfrm>
            <a:off x="1163362" y="1733385"/>
            <a:ext cx="4643561" cy="0"/>
          </a:xfrm>
          <a:prstGeom prst="line">
            <a:avLst/>
          </a:prstGeom>
          <a:ln>
            <a:solidFill>
              <a:srgbClr val="9B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16C47F22-CE8A-487B-AEA5-2077B8C3294C}"/>
              </a:ext>
            </a:extLst>
          </p:cNvPr>
          <p:cNvSpPr txBox="1"/>
          <p:nvPr/>
        </p:nvSpPr>
        <p:spPr>
          <a:xfrm>
            <a:off x="830095" y="2261137"/>
            <a:ext cx="6699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sz="2400" dirty="0">
                <a:hlinkClick r:id="rId3"/>
              </a:rPr>
              <a:t>https://docs.microsoft.com/id-id/dotnet/csharp/methods</a:t>
            </a:r>
            <a:endParaRPr lang="tr-T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sz="2400" dirty="0">
                <a:hlinkClick r:id="rId4"/>
              </a:rPr>
              <a:t>https://www.w3schools.com/cs/cs_arrays.php</a:t>
            </a:r>
            <a:endParaRPr lang="tr-T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sz="2400" dirty="0">
                <a:hlinkClick r:id="rId5"/>
              </a:rPr>
              <a:t>https://www.w3schools.com/cs/cs_methods.php</a:t>
            </a:r>
            <a:endParaRPr lang="tr-T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sz="2400" dirty="0">
                <a:hlinkClick r:id="rId6"/>
              </a:rPr>
              <a:t>https://ascii.co.uk/art/checkers</a:t>
            </a:r>
            <a:endParaRPr lang="tr-TR" sz="2400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1B9A689-8E9F-4BC9-A06E-C558FF35E0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97" y="1259117"/>
            <a:ext cx="3384399" cy="478763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D1487275-6AC6-4C6C-B565-764B48B9956E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79D6FA18-FC96-4D21-A17C-9C6F42232C65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D44EC20-1B6D-492A-99A9-1C956E2622D8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BC28F1B-0A20-47B1-A1A6-A88AC81A9AE0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6249CC9-15D0-4F35-8BD6-0000CADB4FBC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C5D68F83-4537-477B-B7AF-CBFFF7C94380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CB5EE27D-0468-4A08-BC3A-458B654ED0C2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A2CE2923-3131-4CE1-BC42-C9440DF5BC2B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128D402D-8C7B-47B4-9516-D9A2A6C97747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858A7BB-9CEC-4AFF-B568-A7F024955FC4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74C1241E-FB82-48B2-A3C9-643A0CFE43F5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1B3A652C-0419-4017-AE51-5E603E631823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0A3977E6-8146-452E-8DEE-8A2CB2D0869B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0475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246CB9F-F602-4BCC-8D8C-E0B8E12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4"/>
          <a:stretch/>
        </p:blipFill>
        <p:spPr>
          <a:xfrm>
            <a:off x="0" y="-1"/>
            <a:ext cx="12192000" cy="68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58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AB8FDBA-6073-42AB-A6FC-A0B57C293D5D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GENERAL EXPLANATION OF OUR GAME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6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7912F5D-7488-4C2B-8B36-840AE74AC708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8x8 gameboard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000" dirty="0" err="1"/>
              <a:t>Two</a:t>
            </a:r>
            <a:r>
              <a:rPr lang="en-US" sz="2000" dirty="0"/>
              <a:t> player</a:t>
            </a:r>
            <a:r>
              <a:rPr lang="tr-TR" sz="2000" dirty="0"/>
              <a:t> (</a:t>
            </a:r>
            <a:r>
              <a:rPr lang="tr-TR" sz="2000" dirty="0" err="1"/>
              <a:t>Computer</a:t>
            </a:r>
            <a:r>
              <a:rPr lang="tr-TR" sz="2000" dirty="0"/>
              <a:t> x Human)</a:t>
            </a:r>
            <a:endParaRPr lang="en-US" sz="2000" dirty="0"/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9 pieces for each player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step and jump moves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Settle into the computer zone before computer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3698C7C-48EB-4D5B-9BB8-04754C76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72" y="1285178"/>
            <a:ext cx="3671983" cy="4287644"/>
          </a:xfrm>
          <a:prstGeom prst="rect">
            <a:avLst/>
          </a:prstGeom>
          <a:effectLst>
            <a:reflection blurRad="6350" stA="40000" endPos="10000" dir="5400000" sy="-100000" algn="bl" rotWithShape="0"/>
          </a:effectLst>
        </p:spPr>
      </p:pic>
      <p:sp>
        <p:nvSpPr>
          <p:cNvPr id="26" name="Dikdörtgen 25">
            <a:extLst>
              <a:ext uri="{FF2B5EF4-FFF2-40B4-BE49-F238E27FC236}">
                <a16:creationId xmlns:a16="http://schemas.microsoft.com/office/drawing/2014/main" id="{B94D698E-6A07-4CC5-BEA0-5B9A3136B758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C41792CE-52F7-4B83-AC77-9296F6F0CED0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21A147E2-A457-45B2-A2FE-B5BCF85D0264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23805FD2-79E4-4D7D-99EE-7769EF23C7B7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779476B0-00FD-41D7-A557-6E8B9A6F6704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905F89EC-DBAB-4526-8409-EE1B3E177474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E395386A-448E-409C-82D7-A661986B3DCA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2391C3D8-CD05-462B-B726-6132BC68F50B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E9A1A52F-01D6-4284-8186-D2A01CB14894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1C5E199F-BFC1-49D6-968D-86FB0F5F2982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9C22161B-06DD-4C35-9670-5B4C4FE8B64F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D966907C-8C91-48AA-BD51-581FCF9E87D5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3EC85AC9-40E0-49C4-AD48-01C1270DACDC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32062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 descr="Calendar on table">
            <a:extLst>
              <a:ext uri="{FF2B5EF4-FFF2-40B4-BE49-F238E27FC236}">
                <a16:creationId xmlns:a16="http://schemas.microsoft.com/office/drawing/2014/main" id="{0CD0424D-2144-4985-AB41-A32577E93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-581024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1F84463-63AD-4A3C-91AF-8C06BD3A61ED}"/>
              </a:ext>
            </a:extLst>
          </p:cNvPr>
          <p:cNvSpPr txBox="1"/>
          <p:nvPr/>
        </p:nvSpPr>
        <p:spPr>
          <a:xfrm>
            <a:off x="6094475" y="438440"/>
            <a:ext cx="4324352" cy="690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Progress Summary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FA46EE4-DF47-4A92-B1B4-7675FADCC4BA}"/>
              </a:ext>
            </a:extLst>
          </p:cNvPr>
          <p:cNvSpPr txBox="1"/>
          <p:nvPr/>
        </p:nvSpPr>
        <p:spPr>
          <a:xfrm>
            <a:off x="6094475" y="1567137"/>
            <a:ext cx="5910094" cy="4876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>
                <a:effectLst/>
              </a:rPr>
              <a:t>First </a:t>
            </a:r>
            <a:r>
              <a:rPr lang="tr-TR" dirty="0" err="1">
                <a:effectLst/>
              </a:rPr>
              <a:t>Week</a:t>
            </a:r>
            <a:endParaRPr lang="en-US" dirty="0">
              <a:effectLst/>
            </a:endParaRPr>
          </a:p>
          <a:p>
            <a:pPr defTabSz="914400">
              <a:spcAft>
                <a:spcPts val="1200"/>
              </a:spcAft>
            </a:pPr>
            <a:r>
              <a:rPr lang="tr-TR" dirty="0"/>
              <a:t>     </a:t>
            </a:r>
            <a:r>
              <a:rPr lang="tr-TR" dirty="0" err="1"/>
              <a:t>Screen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 </a:t>
            </a:r>
            <a:r>
              <a:rPr lang="tr-TR" dirty="0" err="1"/>
              <a:t>planned</a:t>
            </a:r>
            <a:r>
              <a:rPr lang="tr-TR" dirty="0"/>
              <a:t>.</a:t>
            </a:r>
            <a:endParaRPr lang="en-US" dirty="0">
              <a:effectLst/>
            </a:endParaRPr>
          </a:p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>
                <a:effectLst/>
              </a:rPr>
              <a:t>Second </a:t>
            </a:r>
            <a:r>
              <a:rPr lang="tr-TR" dirty="0" err="1">
                <a:effectLst/>
              </a:rPr>
              <a:t>Week</a:t>
            </a:r>
            <a:endParaRPr lang="en-US" dirty="0">
              <a:effectLst/>
            </a:endParaRPr>
          </a:p>
          <a:p>
            <a:pPr defTabSz="914400">
              <a:spcAft>
                <a:spcPts val="1200"/>
              </a:spcAft>
            </a:pPr>
            <a:r>
              <a:rPr lang="en-US" dirty="0"/>
              <a:t>     </a:t>
            </a:r>
            <a:r>
              <a:rPr lang="tr-TR" dirty="0" err="1"/>
              <a:t>Cursor</a:t>
            </a:r>
            <a:r>
              <a:rPr lang="tr-TR" dirty="0"/>
              <a:t> </a:t>
            </a:r>
            <a:r>
              <a:rPr lang="tr-TR" dirty="0" err="1"/>
              <a:t>moves</a:t>
            </a:r>
            <a:r>
              <a:rPr lang="tr-TR" dirty="0"/>
              <a:t>, </a:t>
            </a:r>
            <a:r>
              <a:rPr lang="tr-TR" dirty="0" err="1"/>
              <a:t>choosing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step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human</a:t>
            </a:r>
            <a:r>
              <a:rPr lang="tr-TR" dirty="0"/>
              <a:t>.</a:t>
            </a:r>
          </a:p>
          <a:p>
            <a:pPr marL="342900" indent="-3429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>
                <a:effectLst/>
              </a:rPr>
              <a:t>Third </a:t>
            </a:r>
            <a:r>
              <a:rPr lang="tr-TR" dirty="0" err="1">
                <a:effectLst/>
              </a:rPr>
              <a:t>Week</a:t>
            </a:r>
            <a:endParaRPr lang="en-US" dirty="0">
              <a:effectLst/>
            </a:endParaRPr>
          </a:p>
          <a:p>
            <a:pPr defTabSz="914400">
              <a:spcAft>
                <a:spcPts val="1200"/>
              </a:spcAft>
            </a:pPr>
            <a:r>
              <a:rPr lang="en-US" dirty="0"/>
              <a:t>    </a:t>
            </a:r>
            <a:r>
              <a:rPr lang="tr-TR" dirty="0"/>
              <a:t>  Step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.</a:t>
            </a:r>
            <a:endParaRPr lang="en-US" dirty="0">
              <a:effectLst/>
            </a:endParaRPr>
          </a:p>
          <a:p>
            <a:pPr marL="18034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>
                <a:effectLst/>
              </a:rPr>
              <a:t>Fourth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Week</a:t>
            </a:r>
            <a:endParaRPr lang="en-US" dirty="0">
              <a:effectLst/>
            </a:endParaRPr>
          </a:p>
          <a:p>
            <a:pPr defTabSz="914400">
              <a:spcAft>
                <a:spcPts val="1200"/>
              </a:spcAft>
            </a:pPr>
            <a:r>
              <a:rPr lang="en-US" dirty="0"/>
              <a:t>     </a:t>
            </a:r>
            <a:r>
              <a:rPr lang="tr-TR" dirty="0" err="1"/>
              <a:t>Jump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human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.</a:t>
            </a:r>
            <a:endParaRPr lang="en-US" dirty="0">
              <a:effectLst/>
            </a:endParaRPr>
          </a:p>
          <a:p>
            <a:pPr marL="18034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>
                <a:effectLst/>
              </a:rPr>
              <a:t>Fifth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Week</a:t>
            </a:r>
            <a:endParaRPr lang="en-US" dirty="0">
              <a:effectLst/>
            </a:endParaRPr>
          </a:p>
          <a:p>
            <a:pPr defTabSz="914400">
              <a:spcAft>
                <a:spcPts val="1200"/>
              </a:spcAft>
            </a:pPr>
            <a:r>
              <a:rPr lang="en-US" dirty="0">
                <a:effectLst/>
              </a:rPr>
              <a:t>     </a:t>
            </a:r>
            <a:r>
              <a:rPr lang="tr-TR" dirty="0" err="1"/>
              <a:t>The</a:t>
            </a:r>
            <a:r>
              <a:rPr lang="tr-TR" dirty="0"/>
              <a:t> p</a:t>
            </a:r>
            <a:r>
              <a:rPr lang="tr-TR" dirty="0">
                <a:effectLst/>
              </a:rPr>
              <a:t>oster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presentation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prepared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bugs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game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searched</a:t>
            </a:r>
            <a:r>
              <a:rPr lang="tr-TR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308F684E-4F2A-499C-9BDC-BFB7347519A8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93517FAB-82CC-41CE-BB93-1075B0C6226B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8358A929-FD1E-4F56-82DA-5CD11B248BD5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DFE6152A-CB81-4D62-81B0-F0413BD59649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C342B7FD-57BD-4427-8CF3-55136DF97B6A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7239CCCC-D41C-4AC0-91CF-8DC605749842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549B6E4C-7156-406E-94EE-5D37694702BD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5E45E623-BF6B-41D7-9CF7-E0DC93834D38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0A26B74C-1B13-4150-8C55-47DE95B6D405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69662F41-D9E0-467A-BC4A-98E35EF62119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4E3C6A2F-56F4-48FC-9879-376D24A1F2E4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2901A2C6-E68E-4A6C-9842-A84FCCA458F7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79EB316D-DB40-4E43-9018-40188457783D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80515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857973" y="119291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Completed Tasks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00182AAE-6836-423A-8F88-A1759BB93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57" y="1402451"/>
            <a:ext cx="5573272" cy="405246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46A8C074-84D4-4AE0-B056-39CC277001BB}"/>
              </a:ext>
            </a:extLst>
          </p:cNvPr>
          <p:cNvSpPr txBox="1"/>
          <p:nvPr/>
        </p:nvSpPr>
        <p:spPr>
          <a:xfrm>
            <a:off x="823657" y="2733356"/>
            <a:ext cx="471244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 err="1"/>
              <a:t>Gameboard</a:t>
            </a:r>
            <a:r>
              <a:rPr lang="tr-TR" sz="2000" dirty="0"/>
              <a:t> </a:t>
            </a:r>
            <a:r>
              <a:rPr lang="tr-TR" sz="2000" dirty="0" err="1"/>
              <a:t>Created</a:t>
            </a:r>
            <a:r>
              <a:rPr lang="tr-TR" sz="20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/>
              <a:t>Step, </a:t>
            </a:r>
            <a:r>
              <a:rPr lang="tr-TR" sz="2000" dirty="0" err="1"/>
              <a:t>jump</a:t>
            </a:r>
            <a:r>
              <a:rPr lang="tr-TR" sz="2000" dirty="0"/>
              <a:t>, </a:t>
            </a:r>
            <a:r>
              <a:rPr lang="tr-TR" sz="2000" dirty="0" err="1"/>
              <a:t>cursor</a:t>
            </a:r>
            <a:r>
              <a:rPr lang="tr-TR" sz="2000" dirty="0"/>
              <a:t> </a:t>
            </a:r>
            <a:r>
              <a:rPr lang="tr-TR" sz="2000" dirty="0" err="1"/>
              <a:t>moves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human</a:t>
            </a:r>
            <a:r>
              <a:rPr lang="tr-TR" sz="2000" dirty="0"/>
              <a:t>; </a:t>
            </a:r>
            <a:r>
              <a:rPr lang="tr-TR" sz="2000" dirty="0" err="1"/>
              <a:t>completed</a:t>
            </a:r>
            <a:r>
              <a:rPr lang="tr-TR" sz="20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/>
              <a:t>Step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jump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computer</a:t>
            </a:r>
            <a:r>
              <a:rPr lang="tr-TR" sz="20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 err="1"/>
              <a:t>End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game</a:t>
            </a:r>
            <a:r>
              <a:rPr lang="tr-TR" sz="2000" dirty="0"/>
              <a:t> </a:t>
            </a:r>
            <a:r>
              <a:rPr lang="tr-TR" sz="2000" dirty="0" err="1"/>
              <a:t>planned</a:t>
            </a:r>
            <a:r>
              <a:rPr lang="tr-TR" sz="2000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AE896DF0-A1F3-4B1F-988D-6B4FEC25D995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0D9B9717-5440-43D4-9293-BAEFDB73873B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F17B909C-6683-41E7-8020-44E1ED1D6095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BFF62B45-9BF0-4D94-A035-956DC3F45575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E8B9AC87-A318-41AF-A8D1-A7B73FCA2938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54B125B2-ADCC-4C11-BA10-A43454648AE0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1C51EEB1-7679-44F7-8A85-B22752D4268C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Dikdörtgen 38">
            <a:extLst>
              <a:ext uri="{FF2B5EF4-FFF2-40B4-BE49-F238E27FC236}">
                <a16:creationId xmlns:a16="http://schemas.microsoft.com/office/drawing/2014/main" id="{759111EC-D4D9-42B2-8FF9-F85CA5176850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E11EF649-6712-4ECF-8AB8-BA9F3BF235FB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D8258429-7863-4BEB-8FC8-E4A8EF835D81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CB83D110-5770-4FCE-B0E0-108B3856101C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780C3550-E917-4548-A79D-1A459B14AB8F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2A566117-74A3-48E1-A47C-23616D5FA18C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89866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0071C8C-88EE-4F1A-B07C-5DE3681A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66" y="310743"/>
            <a:ext cx="5606282" cy="288723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480524F-F15B-489B-8D7E-00DE6F6CE2C0}"/>
              </a:ext>
            </a:extLst>
          </p:cNvPr>
          <p:cNvSpPr txBox="1"/>
          <p:nvPr/>
        </p:nvSpPr>
        <p:spPr>
          <a:xfrm>
            <a:off x="4925990" y="3930305"/>
            <a:ext cx="7023804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 efficient menu.(Rules, play, exit.)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home screen enriched with visual objects.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gameboard prepared using 4 colors.</a:t>
            </a:r>
            <a:r>
              <a:rPr lang="tr-TR" sz="2000" dirty="0"/>
              <a:t>(White, </a:t>
            </a:r>
            <a:r>
              <a:rPr lang="tr-TR" sz="2000" dirty="0" err="1"/>
              <a:t>Red</a:t>
            </a:r>
            <a:r>
              <a:rPr lang="tr-TR" sz="2000" dirty="0"/>
              <a:t>, Black, Blue)</a:t>
            </a:r>
            <a:endParaRPr lang="en-US" sz="2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9E13022-C399-4A4A-9DE1-6FA136975917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3F4EE58-A9FD-4CDF-814E-132C0A2EB1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76" y="342607"/>
            <a:ext cx="2472657" cy="288723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9B6C84C-064B-419A-BB78-0646E45EFD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1000"/>
                    </a14:imgEffect>
                    <a14:imgEffect>
                      <a14:saturation sat="1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1" y="3930305"/>
            <a:ext cx="1408785" cy="1386628"/>
          </a:xfrm>
          <a:prstGeom prst="rect">
            <a:avLst/>
          </a:prstGeom>
          <a:effectLst>
            <a:reflection stA="63000" endPos="0" dist="5080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509155" y="4122764"/>
            <a:ext cx="4223471" cy="271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Additional Improvements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4F55A517-DD5F-4528-9DC1-C9D382D021F6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C9270202-4DB7-4435-93B0-78FCA259B9BE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E7785986-15F8-496B-8409-376BE6A886E5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03E1EA34-E131-47B9-A563-A1250E906758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E92086F3-E0CA-4E63-86D7-0EE43E010830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C33822C0-1E2B-4C70-9FF2-A84330600326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C60B61EC-7B6E-4A30-A101-E4B4423F5643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041308CF-5D93-49D6-9166-783202EBED6E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Dikdörtgen 38">
            <a:extLst>
              <a:ext uri="{FF2B5EF4-FFF2-40B4-BE49-F238E27FC236}">
                <a16:creationId xmlns:a16="http://schemas.microsoft.com/office/drawing/2014/main" id="{2BD3C914-A51C-478D-8B76-16C70A4688A9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D641C916-2355-4784-BBD0-E73DACD1262B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3C72E831-1CAE-4B8D-B3E8-110775090462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D99F6043-B649-4905-AA89-7B492E38299D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284201A7-D926-4182-8C6C-0FF92EEE7288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59999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955232" y="371699"/>
            <a:ext cx="5241249" cy="179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800" b="1" cap="all" dirty="0">
                <a:solidFill>
                  <a:srgbClr val="9B8357"/>
                </a:solidFill>
              </a:rPr>
              <a:t>PROBLEMS ENCOUNTERED</a:t>
            </a:r>
            <a:endParaRPr lang="en-US" sz="4800" b="1" cap="all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819ABCC-B110-4B1B-AA86-A957CE37B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13506" r="3005" b="16139"/>
          <a:stretch/>
        </p:blipFill>
        <p:spPr>
          <a:xfrm>
            <a:off x="5819055" y="3573467"/>
            <a:ext cx="5793417" cy="276663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08FBE58-5AA0-4163-A371-6C5404D5D1D0}"/>
              </a:ext>
            </a:extLst>
          </p:cNvPr>
          <p:cNvSpPr txBox="1"/>
          <p:nvPr/>
        </p:nvSpPr>
        <p:spPr>
          <a:xfrm>
            <a:off x="1559224" y="2905211"/>
            <a:ext cx="511883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800" dirty="0" err="1"/>
              <a:t>Getting</a:t>
            </a:r>
            <a:r>
              <a:rPr lang="tr-TR" sz="2800" dirty="0"/>
              <a:t> </a:t>
            </a:r>
            <a:r>
              <a:rPr lang="tr-TR" sz="2800" dirty="0" err="1"/>
              <a:t>together</a:t>
            </a:r>
            <a:r>
              <a:rPr lang="tr-TR" sz="2800" dirty="0"/>
              <a:t> in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first</a:t>
            </a:r>
            <a:r>
              <a:rPr lang="tr-TR" sz="2800" dirty="0"/>
              <a:t> </a:t>
            </a:r>
            <a:r>
              <a:rPr lang="tr-TR" sz="2800" dirty="0" err="1"/>
              <a:t>week</a:t>
            </a:r>
            <a:r>
              <a:rPr lang="tr-T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tr-TR" sz="2800" dirty="0" err="1"/>
              <a:t>Computer</a:t>
            </a:r>
            <a:r>
              <a:rPr lang="tr-TR" sz="2800" dirty="0"/>
              <a:t> </a:t>
            </a:r>
            <a:r>
              <a:rPr lang="tr-TR" sz="2800" dirty="0" err="1"/>
              <a:t>movements</a:t>
            </a:r>
            <a:r>
              <a:rPr lang="tr-TR" sz="2800" dirty="0"/>
              <a:t>.</a:t>
            </a:r>
          </a:p>
          <a:p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9212D78C-F62F-45C8-91DA-4BED449D8C7C}"/>
              </a:ext>
            </a:extLst>
          </p:cNvPr>
          <p:cNvSpPr/>
          <p:nvPr/>
        </p:nvSpPr>
        <p:spPr>
          <a:xfrm>
            <a:off x="1314731" y="3329638"/>
            <a:ext cx="173516" cy="45719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C8C33D7-2BCC-48D8-948C-45C732D654DF}"/>
              </a:ext>
            </a:extLst>
          </p:cNvPr>
          <p:cNvSpPr/>
          <p:nvPr/>
        </p:nvSpPr>
        <p:spPr>
          <a:xfrm>
            <a:off x="1314731" y="3954794"/>
            <a:ext cx="173516" cy="45719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81DF1E8-0EE9-4EA6-8622-0C269B5F28E4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D4D0672-7AD1-4565-B42F-74397EE7B23F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579FD33-92B7-49BC-B0FD-C105FA35208C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D16FE9A-BD7B-41E6-BACE-1E10CC35CE39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784F567-4241-489B-86E8-B37B26F2B170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1F55ECA0-5461-4C21-BCB7-555E0C7DE0DD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E1AA7EF8-E6CD-44A0-AF2E-DDC2EAFAA21D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8543B0A-087B-4539-B518-88EBAD6ED13C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E0F1F433-A76E-4EF1-920F-FD7FAFE83D86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E17D4BBB-93CD-47C1-99EA-6DA8EDD10F84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4C53C356-113C-48C5-AB91-234E90B068CA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BD9F45FB-1F30-407B-8DCD-31FB4E8217F7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A9D6F4BC-DB4D-4C70-AC5F-32A11762C6D0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758459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947056"/>
            <a:ext cx="6403537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CC07D5A2-1A09-4876-8231-E3577CA47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67"/>
          <a:stretch/>
        </p:blipFill>
        <p:spPr>
          <a:xfrm>
            <a:off x="6214043" y="1024533"/>
            <a:ext cx="5011626" cy="4950983"/>
          </a:xfrm>
          <a:prstGeom prst="rect">
            <a:avLst/>
          </a:prstGeom>
          <a:effectLst>
            <a:glow>
              <a:schemeClr val="accent1">
                <a:alpha val="51000"/>
              </a:schemeClr>
            </a:glow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3BA5DAC-9735-4727-A7F4-D597DA88995C}"/>
              </a:ext>
            </a:extLst>
          </p:cNvPr>
          <p:cNvSpPr txBox="1"/>
          <p:nvPr/>
        </p:nvSpPr>
        <p:spPr>
          <a:xfrm>
            <a:off x="1460760" y="2876662"/>
            <a:ext cx="412766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/>
              <a:t>1- </a:t>
            </a:r>
            <a:r>
              <a:rPr lang="tr-TR" sz="2400" dirty="0" err="1"/>
              <a:t>Creating</a:t>
            </a:r>
            <a:r>
              <a:rPr lang="tr-TR" sz="2400" dirty="0"/>
              <a:t> </a:t>
            </a:r>
            <a:r>
              <a:rPr lang="tr-TR" sz="2400" dirty="0" err="1"/>
              <a:t>gameboard</a:t>
            </a:r>
            <a:r>
              <a:rPr lang="tr-T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tr-TR" sz="2400" dirty="0"/>
              <a:t>2- Menu.</a:t>
            </a:r>
          </a:p>
          <a:p>
            <a:pPr>
              <a:lnSpc>
                <a:spcPct val="150000"/>
              </a:lnSpc>
            </a:pPr>
            <a:r>
              <a:rPr lang="tr-TR" sz="2400" dirty="0"/>
              <a:t>3- 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/>
              <a:t>movements</a:t>
            </a:r>
            <a:r>
              <a:rPr lang="tr-T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tr-TR" sz="2400" dirty="0"/>
              <a:t>4- </a:t>
            </a:r>
            <a:r>
              <a:rPr lang="tr-TR" sz="2400" dirty="0" err="1"/>
              <a:t>Determination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winner</a:t>
            </a:r>
            <a:r>
              <a:rPr lang="tr-TR" sz="2400" dirty="0"/>
              <a:t>.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1A71DE0-84E6-4633-9CCE-A1302BE776B5}"/>
              </a:ext>
            </a:extLst>
          </p:cNvPr>
          <p:cNvSpPr/>
          <p:nvPr/>
        </p:nvSpPr>
        <p:spPr>
          <a:xfrm>
            <a:off x="4674107" y="6512502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ED2FEC93-8369-4A10-B7AE-9E4982EC25CD}"/>
              </a:ext>
            </a:extLst>
          </p:cNvPr>
          <p:cNvSpPr/>
          <p:nvPr/>
        </p:nvSpPr>
        <p:spPr>
          <a:xfrm>
            <a:off x="4929870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D48FCFC-4E3F-4C1E-8FF9-5B475EE6C81D}"/>
              </a:ext>
            </a:extLst>
          </p:cNvPr>
          <p:cNvSpPr/>
          <p:nvPr/>
        </p:nvSpPr>
        <p:spPr>
          <a:xfrm>
            <a:off x="5201341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471A6D3-1A0F-4A73-9849-585E26F58803}"/>
              </a:ext>
            </a:extLst>
          </p:cNvPr>
          <p:cNvSpPr/>
          <p:nvPr/>
        </p:nvSpPr>
        <p:spPr>
          <a:xfrm>
            <a:off x="5474195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74C0D76-BCD3-4FD8-A07E-9A09A0022B37}"/>
              </a:ext>
            </a:extLst>
          </p:cNvPr>
          <p:cNvSpPr/>
          <p:nvPr/>
        </p:nvSpPr>
        <p:spPr>
          <a:xfrm>
            <a:off x="5748432" y="6512502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F30AED50-37A1-4461-A36F-C7E8B28B1F8A}"/>
              </a:ext>
            </a:extLst>
          </p:cNvPr>
          <p:cNvSpPr/>
          <p:nvPr/>
        </p:nvSpPr>
        <p:spPr>
          <a:xfrm>
            <a:off x="4678228" y="6512502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F99DE9B-0DB5-4246-BE79-6E63347955A2}"/>
              </a:ext>
            </a:extLst>
          </p:cNvPr>
          <p:cNvSpPr/>
          <p:nvPr/>
        </p:nvSpPr>
        <p:spPr>
          <a:xfrm>
            <a:off x="6022350" y="6512502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A39B3373-13E5-49E0-856B-DA2C8D23BE50}"/>
              </a:ext>
            </a:extLst>
          </p:cNvPr>
          <p:cNvSpPr/>
          <p:nvPr/>
        </p:nvSpPr>
        <p:spPr>
          <a:xfrm>
            <a:off x="6273992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F594EEBB-989D-4F01-8C01-800338612BB5}"/>
              </a:ext>
            </a:extLst>
          </p:cNvPr>
          <p:cNvSpPr/>
          <p:nvPr/>
        </p:nvSpPr>
        <p:spPr>
          <a:xfrm>
            <a:off x="6525634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B29D2ABC-3502-4C59-9D0A-0E06DEB9A523}"/>
              </a:ext>
            </a:extLst>
          </p:cNvPr>
          <p:cNvSpPr/>
          <p:nvPr/>
        </p:nvSpPr>
        <p:spPr>
          <a:xfrm>
            <a:off x="6777276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C2A3CBC2-A553-4E7B-928E-19C7188E77DA}"/>
              </a:ext>
            </a:extLst>
          </p:cNvPr>
          <p:cNvSpPr/>
          <p:nvPr/>
        </p:nvSpPr>
        <p:spPr>
          <a:xfrm>
            <a:off x="7028918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5DE18AB4-D447-48DF-B3DF-B2F0D745BBE8}"/>
              </a:ext>
            </a:extLst>
          </p:cNvPr>
          <p:cNvSpPr/>
          <p:nvPr/>
        </p:nvSpPr>
        <p:spPr>
          <a:xfrm>
            <a:off x="7287448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7C82E58-64F5-439E-BF48-5E33BDFAF4FB}"/>
              </a:ext>
            </a:extLst>
          </p:cNvPr>
          <p:cNvSpPr/>
          <p:nvPr/>
        </p:nvSpPr>
        <p:spPr>
          <a:xfrm>
            <a:off x="7562997" y="6512502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328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545329"/>
            <a:ext cx="5710846" cy="1558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 - 1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155DE57E-3093-48EF-A3B4-914A62E5D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551781"/>
            <a:ext cx="4924697" cy="5814598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52A9014-73A1-40BF-910C-4E03DDFD0A03}"/>
              </a:ext>
            </a:extLst>
          </p:cNvPr>
          <p:cNvSpPr txBox="1"/>
          <p:nvPr/>
        </p:nvSpPr>
        <p:spPr>
          <a:xfrm>
            <a:off x="1055714" y="2804512"/>
            <a:ext cx="465251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printed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gameboard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two</a:t>
            </a:r>
            <a:r>
              <a:rPr lang="tr-TR" sz="2000" dirty="0"/>
              <a:t> </a:t>
            </a:r>
            <a:r>
              <a:rPr lang="tr-TR" sz="2000" dirty="0" err="1"/>
              <a:t>nested</a:t>
            </a:r>
            <a:r>
              <a:rPr lang="tr-TR" sz="2000" dirty="0"/>
              <a:t> </a:t>
            </a:r>
            <a:r>
              <a:rPr lang="tr-T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loops</a:t>
            </a:r>
            <a:r>
              <a:rPr lang="tr-T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tr-TR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printed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fixed</a:t>
            </a:r>
            <a:r>
              <a:rPr lang="tr-TR" sz="2000" dirty="0"/>
              <a:t> </a:t>
            </a:r>
            <a:r>
              <a:rPr lang="tr-TR" sz="2000" dirty="0" err="1"/>
              <a:t>numbers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frame</a:t>
            </a:r>
            <a:r>
              <a:rPr lang="tr-TR" sz="2000" dirty="0"/>
              <a:t> </a:t>
            </a:r>
            <a:r>
              <a:rPr lang="tr-TR" sz="2000" dirty="0" err="1"/>
              <a:t>using</a:t>
            </a:r>
            <a:r>
              <a:rPr lang="tr-TR" sz="2000" dirty="0"/>
              <a:t> </a:t>
            </a:r>
            <a:r>
              <a:rPr lang="tr-T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tr-TR" sz="2000" dirty="0" err="1"/>
              <a:t>Console.Writeline</a:t>
            </a:r>
            <a:r>
              <a:rPr lang="tr-T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tr-TR" sz="2000" dirty="0"/>
              <a:t>.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815D749-62B6-455D-9BAC-C7C06F0760F9}"/>
              </a:ext>
            </a:extLst>
          </p:cNvPr>
          <p:cNvCxnSpPr>
            <a:cxnSpLocks/>
          </p:cNvCxnSpPr>
          <p:nvPr/>
        </p:nvCxnSpPr>
        <p:spPr>
          <a:xfrm>
            <a:off x="1055714" y="2263365"/>
            <a:ext cx="5506927" cy="0"/>
          </a:xfrm>
          <a:prstGeom prst="line">
            <a:avLst/>
          </a:prstGeom>
          <a:ln w="50800">
            <a:solidFill>
              <a:srgbClr val="9B835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D20EDFC-181F-4FDF-B127-F9C617E38FCF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E83F800E-1B58-4D83-B35A-5CFA73AE96A2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0D84F024-DB3A-4E8E-9348-7CAF62588A0B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9472ABE-BA62-4378-9A9A-9EFD88415CBB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B9A5C258-A12C-42CE-8EB9-54DD95F5010C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19D4726C-7410-4A39-A5F5-CE12C3617442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8B4E99BD-E8E4-45A7-A341-BE1FBB49EB61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EC05AED8-3EC0-4723-9B1E-E2C7F410E462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B1535C0D-E6CF-41F2-9803-AB3F118DD65A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6F4A091E-36FA-4300-A0F9-A667EB4AC83B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38188C53-45B9-49B8-BF71-BA8D27C2263E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70E170C2-423E-4B9B-81FE-D8AB61868647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42E384F7-F1D8-4912-991B-E0B791C22BDD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19744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545329"/>
            <a:ext cx="5710846" cy="1558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 - 2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BE1B870-942D-4F7A-9C0C-1678A7231364}"/>
              </a:ext>
            </a:extLst>
          </p:cNvPr>
          <p:cNvSpPr txBox="1"/>
          <p:nvPr/>
        </p:nvSpPr>
        <p:spPr>
          <a:xfrm>
            <a:off x="1055714" y="2450455"/>
            <a:ext cx="511675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created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menu</a:t>
            </a:r>
            <a:r>
              <a:rPr lang="tr-TR" sz="2000" dirty="0"/>
              <a:t> </a:t>
            </a:r>
            <a:r>
              <a:rPr lang="tr-TR" sz="2000" dirty="0" err="1"/>
              <a:t>using</a:t>
            </a:r>
            <a:r>
              <a:rPr lang="tr-TR" sz="2000" dirty="0"/>
              <a:t> a self-</a:t>
            </a:r>
            <a:r>
              <a:rPr lang="tr-TR" sz="2000" dirty="0" err="1"/>
              <a:t>written</a:t>
            </a:r>
            <a:r>
              <a:rPr lang="tr-TR" sz="2000" dirty="0"/>
              <a:t> </a:t>
            </a:r>
            <a:r>
              <a:rPr lang="tr-TR" sz="2000" dirty="0" err="1"/>
              <a:t>menu</a:t>
            </a:r>
            <a:r>
              <a:rPr lang="tr-TR" sz="2000" dirty="0"/>
              <a:t> </a:t>
            </a:r>
            <a:r>
              <a:rPr lang="tr-TR" sz="2000" dirty="0" err="1"/>
              <a:t>functions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r>
              <a:rPr lang="tr-TR" sz="2000" dirty="0"/>
              <a:t>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blocks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main.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9CBCCD2F-66D5-44C9-A70A-E918F9866105}"/>
              </a:ext>
            </a:extLst>
          </p:cNvPr>
          <p:cNvSpPr txBox="1"/>
          <p:nvPr/>
        </p:nvSpPr>
        <p:spPr>
          <a:xfrm>
            <a:off x="1055714" y="3446880"/>
            <a:ext cx="557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Menu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gives</a:t>
            </a:r>
            <a:r>
              <a:rPr lang="tr-TR" dirty="0"/>
              <a:t> 3 </a:t>
            </a:r>
            <a:r>
              <a:rPr lang="tr-TR" dirty="0" err="1"/>
              <a:t>options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take</a:t>
            </a:r>
            <a:r>
              <a:rPr lang="tr-TR" dirty="0"/>
              <a:t> an </a:t>
            </a:r>
            <a:r>
              <a:rPr lang="tr-TR" dirty="0" err="1"/>
              <a:t>input</a:t>
            </a:r>
            <a:r>
              <a:rPr lang="tr-TR" dirty="0"/>
              <a:t>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7A73FC6-2D60-4B2D-99AB-8F7FE7727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49" y="1448875"/>
            <a:ext cx="3689073" cy="4411189"/>
          </a:xfrm>
          <a:prstGeom prst="rect">
            <a:avLst/>
          </a:prstGeom>
        </p:spPr>
      </p:pic>
      <p:pic>
        <p:nvPicPr>
          <p:cNvPr id="13" name="Resim 12" descr="metin, tablo içeren bir resim&#10;&#10;Açıklama otomatik olarak oluşturuldu">
            <a:extLst>
              <a:ext uri="{FF2B5EF4-FFF2-40B4-BE49-F238E27FC236}">
                <a16:creationId xmlns:a16="http://schemas.microsoft.com/office/drawing/2014/main" id="{7F100E25-7661-4F1B-B951-2C412C06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7" y="4350557"/>
            <a:ext cx="3333946" cy="1509507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3972BEEA-2373-4A9A-9F35-DA03A91CEDF8}"/>
              </a:ext>
            </a:extLst>
          </p:cNvPr>
          <p:cNvSpPr txBox="1"/>
          <p:nvPr/>
        </p:nvSpPr>
        <p:spPr>
          <a:xfrm>
            <a:off x="3103864" y="3981225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rgbClr val="9B8357"/>
                </a:solidFill>
              </a:rPr>
              <a:t>Menu </a:t>
            </a:r>
            <a:r>
              <a:rPr lang="tr-TR" sz="2000" dirty="0" err="1">
                <a:solidFill>
                  <a:srgbClr val="9B8357"/>
                </a:solidFill>
              </a:rPr>
              <a:t>Function</a:t>
            </a:r>
            <a:r>
              <a:rPr lang="tr-TR" sz="2000" dirty="0">
                <a:solidFill>
                  <a:srgbClr val="9B8357"/>
                </a:solidFill>
              </a:rPr>
              <a:t>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DB094F1-1296-4795-ACA5-B198774C6D2F}"/>
              </a:ext>
            </a:extLst>
          </p:cNvPr>
          <p:cNvSpPr txBox="1"/>
          <p:nvPr/>
        </p:nvSpPr>
        <p:spPr>
          <a:xfrm>
            <a:off x="6953542" y="1048765"/>
            <a:ext cx="3910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rgbClr val="9B8357"/>
                </a:solidFill>
              </a:rPr>
              <a:t>Menu </a:t>
            </a:r>
            <a:r>
              <a:rPr lang="tr-TR" sz="2000" dirty="0" err="1">
                <a:solidFill>
                  <a:srgbClr val="9B8357"/>
                </a:solidFill>
              </a:rPr>
              <a:t>operations</a:t>
            </a:r>
            <a:r>
              <a:rPr lang="tr-TR" sz="2000" dirty="0">
                <a:solidFill>
                  <a:srgbClr val="9B8357"/>
                </a:solidFill>
              </a:rPr>
              <a:t> in main </a:t>
            </a:r>
            <a:r>
              <a:rPr lang="tr-TR" sz="2000" dirty="0" err="1">
                <a:solidFill>
                  <a:srgbClr val="9B8357"/>
                </a:solidFill>
              </a:rPr>
              <a:t>functions</a:t>
            </a:r>
            <a:r>
              <a:rPr lang="tr-TR" sz="2000" dirty="0">
                <a:solidFill>
                  <a:srgbClr val="9B8357"/>
                </a:solidFill>
              </a:rPr>
              <a:t>:</a:t>
            </a:r>
          </a:p>
        </p:txBody>
      </p:sp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D1FA17F4-821A-4CEC-9695-1B5756D1D14A}"/>
              </a:ext>
            </a:extLst>
          </p:cNvPr>
          <p:cNvCxnSpPr>
            <a:cxnSpLocks/>
          </p:cNvCxnSpPr>
          <p:nvPr/>
        </p:nvCxnSpPr>
        <p:spPr>
          <a:xfrm>
            <a:off x="1055714" y="2263365"/>
            <a:ext cx="5577424" cy="27432"/>
          </a:xfrm>
          <a:prstGeom prst="line">
            <a:avLst/>
          </a:prstGeom>
          <a:ln w="50800">
            <a:solidFill>
              <a:srgbClr val="9B835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Dikdörtgen 23">
            <a:extLst>
              <a:ext uri="{FF2B5EF4-FFF2-40B4-BE49-F238E27FC236}">
                <a16:creationId xmlns:a16="http://schemas.microsoft.com/office/drawing/2014/main" id="{9A4FF9BA-004D-4C73-AB76-8AF75BC8806F}"/>
              </a:ext>
            </a:extLst>
          </p:cNvPr>
          <p:cNvSpPr/>
          <p:nvPr/>
        </p:nvSpPr>
        <p:spPr>
          <a:xfrm>
            <a:off x="4645231" y="6522061"/>
            <a:ext cx="173255" cy="174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F513DCCE-A3F5-4B94-99B6-A8FA2B4B6D21}"/>
              </a:ext>
            </a:extLst>
          </p:cNvPr>
          <p:cNvSpPr/>
          <p:nvPr/>
        </p:nvSpPr>
        <p:spPr>
          <a:xfrm>
            <a:off x="490099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2BA95E42-EA52-40DD-A479-53E11C61EEA6}"/>
              </a:ext>
            </a:extLst>
          </p:cNvPr>
          <p:cNvSpPr/>
          <p:nvPr/>
        </p:nvSpPr>
        <p:spPr>
          <a:xfrm>
            <a:off x="5172465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65041AF5-38A2-419A-9C7D-C6877417B60A}"/>
              </a:ext>
            </a:extLst>
          </p:cNvPr>
          <p:cNvSpPr/>
          <p:nvPr/>
        </p:nvSpPr>
        <p:spPr>
          <a:xfrm>
            <a:off x="5445319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30449CB4-D8E0-4A27-A156-06C20EDD1444}"/>
              </a:ext>
            </a:extLst>
          </p:cNvPr>
          <p:cNvSpPr/>
          <p:nvPr/>
        </p:nvSpPr>
        <p:spPr>
          <a:xfrm>
            <a:off x="5719556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DC5B50A0-DAF8-4220-8DE0-FD3F7120D8B8}"/>
              </a:ext>
            </a:extLst>
          </p:cNvPr>
          <p:cNvSpPr/>
          <p:nvPr/>
        </p:nvSpPr>
        <p:spPr>
          <a:xfrm>
            <a:off x="4649352" y="6522061"/>
            <a:ext cx="173255" cy="174164"/>
          </a:xfrm>
          <a:prstGeom prst="rect">
            <a:avLst/>
          </a:prstGeom>
          <a:solidFill>
            <a:srgbClr val="FFFFFF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CD04E204-00F3-4C01-A7C3-78AB36C524E6}"/>
              </a:ext>
            </a:extLst>
          </p:cNvPr>
          <p:cNvSpPr/>
          <p:nvPr/>
        </p:nvSpPr>
        <p:spPr>
          <a:xfrm>
            <a:off x="5993474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D2AC7FBE-FD54-415B-9C15-A74C41AC514F}"/>
              </a:ext>
            </a:extLst>
          </p:cNvPr>
          <p:cNvSpPr/>
          <p:nvPr/>
        </p:nvSpPr>
        <p:spPr>
          <a:xfrm>
            <a:off x="6245116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0AD15E31-6525-4440-9D29-ED4B293586C9}"/>
              </a:ext>
            </a:extLst>
          </p:cNvPr>
          <p:cNvSpPr/>
          <p:nvPr/>
        </p:nvSpPr>
        <p:spPr>
          <a:xfrm>
            <a:off x="6496758" y="6522061"/>
            <a:ext cx="173255" cy="174164"/>
          </a:xfrm>
          <a:prstGeom prst="rect">
            <a:avLst/>
          </a:prstGeom>
          <a:solidFill>
            <a:srgbClr val="9B8357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DCF91F1D-7DDA-49AD-B879-6EAE96C2EBD1}"/>
              </a:ext>
            </a:extLst>
          </p:cNvPr>
          <p:cNvSpPr/>
          <p:nvPr/>
        </p:nvSpPr>
        <p:spPr>
          <a:xfrm>
            <a:off x="6748400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1D601F1E-09CA-4059-A6DD-87B8B46D5C20}"/>
              </a:ext>
            </a:extLst>
          </p:cNvPr>
          <p:cNvSpPr/>
          <p:nvPr/>
        </p:nvSpPr>
        <p:spPr>
          <a:xfrm>
            <a:off x="700004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B9A4BB2F-7F84-4BC1-9117-EE21DC6F0481}"/>
              </a:ext>
            </a:extLst>
          </p:cNvPr>
          <p:cNvSpPr/>
          <p:nvPr/>
        </p:nvSpPr>
        <p:spPr>
          <a:xfrm>
            <a:off x="7258572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65FD7587-9F4E-41BD-9DA9-915CEBDB0811}"/>
              </a:ext>
            </a:extLst>
          </p:cNvPr>
          <p:cNvSpPr/>
          <p:nvPr/>
        </p:nvSpPr>
        <p:spPr>
          <a:xfrm>
            <a:off x="7534121" y="6522061"/>
            <a:ext cx="173255" cy="174164"/>
          </a:xfrm>
          <a:prstGeom prst="rect">
            <a:avLst/>
          </a:prstGeom>
          <a:solidFill>
            <a:schemeClr val="bg1"/>
          </a:solidFill>
          <a:ln>
            <a:solidFill>
              <a:srgbClr val="9B8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11120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383</TotalTime>
  <Words>480</Words>
  <Application>Microsoft Office PowerPoint</Application>
  <PresentationFormat>Geniş ekran</PresentationFormat>
  <Paragraphs>66</Paragraphs>
  <Slides>15</Slides>
  <Notes>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Geçmişe bakış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 SHAPER</dc:title>
  <dc:creator>Feriştah Dalkılıç</dc:creator>
  <cp:lastModifiedBy>sefa çelik</cp:lastModifiedBy>
  <cp:revision>26</cp:revision>
  <dcterms:created xsi:type="dcterms:W3CDTF">2017-09-18T11:12:00Z</dcterms:created>
  <dcterms:modified xsi:type="dcterms:W3CDTF">2022-01-06T21:18:25Z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